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315" r:id="rId3"/>
    <p:sldId id="287" r:id="rId4"/>
    <p:sldId id="317" r:id="rId5"/>
    <p:sldId id="318" r:id="rId6"/>
    <p:sldId id="316" r:id="rId7"/>
    <p:sldId id="301" r:id="rId8"/>
    <p:sldId id="302" r:id="rId9"/>
    <p:sldId id="288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89" r:id="rId18"/>
    <p:sldId id="290" r:id="rId19"/>
    <p:sldId id="291" r:id="rId20"/>
    <p:sldId id="310" r:id="rId21"/>
    <p:sldId id="311" r:id="rId22"/>
    <p:sldId id="292" r:id="rId23"/>
    <p:sldId id="312" r:id="rId24"/>
    <p:sldId id="313" r:id="rId25"/>
    <p:sldId id="293" r:id="rId26"/>
    <p:sldId id="314" r:id="rId27"/>
    <p:sldId id="29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1470" y="-102"/>
      </p:cViewPr>
      <p:guideLst>
        <p:guide orient="horz" pos="2160"/>
        <p:guide pos="2880"/>
        <p:guide pos="2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0" y="-802"/>
            <a:ext cx="9144000" cy="532856"/>
            <a:chOff x="0" y="251012"/>
            <a:chExt cx="9144000" cy="532856"/>
          </a:xfrm>
        </p:grpSpPr>
        <p:sp>
          <p:nvSpPr>
            <p:cNvPr id="12" name="직사각형 11"/>
            <p:cNvSpPr/>
            <p:nvPr/>
          </p:nvSpPr>
          <p:spPr>
            <a:xfrm>
              <a:off x="0" y="251012"/>
              <a:ext cx="9144000" cy="5328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67544" y="251683"/>
              <a:ext cx="84249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2800" dirty="0"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4" name="날짜 개체 틀 2"/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32A880-7187-42B6-BCFA-9FDDC8F8B416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15" name="슬라이드 번호 개체 틀 4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021330-7B46-4A45-BA0D-66D86DA75BB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제목 7"/>
          <p:cNvSpPr>
            <a:spLocks noGrp="1"/>
          </p:cNvSpPr>
          <p:nvPr>
            <p:ph type="title"/>
          </p:nvPr>
        </p:nvSpPr>
        <p:spPr>
          <a:xfrm>
            <a:off x="455676" y="3059"/>
            <a:ext cx="8229600" cy="53006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pPr algn="l"/>
            <a:endParaRPr lang="ko-KR" altLang="en-US" sz="3200" dirty="0"/>
          </a:p>
        </p:txBody>
      </p:sp>
      <p:sp>
        <p:nvSpPr>
          <p:cNvPr id="17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35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48" y="759937"/>
            <a:ext cx="3584380" cy="1286977"/>
          </a:xfrm>
          <a:prstGeom prst="rect">
            <a:avLst/>
          </a:prstGeom>
        </p:spPr>
      </p:pic>
      <p:pic>
        <p:nvPicPr>
          <p:cNvPr id="3" name="Picture 1" descr="ClipData_20200204_0035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78" y="2382949"/>
            <a:ext cx="7196028" cy="1999912"/>
          </a:xfrm>
          <a:prstGeom prst="rect">
            <a:avLst/>
          </a:prstGeom>
        </p:spPr>
      </p:pic>
      <p:pic>
        <p:nvPicPr>
          <p:cNvPr id="4" name="Picture 1" descr="ClipData_20200204_0035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45" y="4407940"/>
            <a:ext cx="7196028" cy="2020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727" y="8389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438" y="1957801"/>
            <a:ext cx="4644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지니계수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사용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-X 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값의 균일 값 사용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438" y="4207885"/>
            <a:ext cx="5242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리프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노드에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소속된 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X 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값의 평균값 사용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2438" y="649118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6966585" cy="119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86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6966585" cy="95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19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3855720" cy="127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77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3798761" cy="247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0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3781235" cy="244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70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4512945" cy="26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989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5043107" cy="304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30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38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00"/>
            <a:ext cx="6140195" cy="16176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38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00"/>
            <a:ext cx="2626423" cy="18896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39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00"/>
            <a:ext cx="6865619" cy="2006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35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2910005"/>
            <a:ext cx="2796064" cy="2199279"/>
          </a:xfrm>
          <a:prstGeom prst="rect">
            <a:avLst/>
          </a:prstGeom>
        </p:spPr>
      </p:pic>
      <p:pic>
        <p:nvPicPr>
          <p:cNvPr id="3" name="Picture 1" descr="ClipData_20200204_0035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22" y="1258255"/>
            <a:ext cx="5387398" cy="2045369"/>
          </a:xfrm>
          <a:prstGeom prst="rect">
            <a:avLst/>
          </a:prstGeom>
        </p:spPr>
      </p:pic>
      <p:pic>
        <p:nvPicPr>
          <p:cNvPr id="4" name="Picture 1" descr="ClipData_20200204_0035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935" y="4334392"/>
            <a:ext cx="5387398" cy="2066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727" y="8389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4646" y="833108"/>
            <a:ext cx="4644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지니계수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사용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-X 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값의 균일 값 사용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4646" y="3895050"/>
            <a:ext cx="5242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리프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노드에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소속된 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X 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값의 평균값 사용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876" y="2329403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굽은 화살표 8"/>
          <p:cNvSpPr/>
          <p:nvPr/>
        </p:nvSpPr>
        <p:spPr>
          <a:xfrm>
            <a:off x="2307366" y="2142908"/>
            <a:ext cx="742742" cy="926729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5991634" y="3315768"/>
            <a:ext cx="426258" cy="50488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63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3978402" cy="26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82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3671697" cy="27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00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4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00"/>
            <a:ext cx="6865619" cy="29033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6966585" cy="282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5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696658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00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4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00"/>
            <a:ext cx="4566284" cy="289036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00"/>
            <a:ext cx="6966585" cy="288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78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4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00"/>
            <a:ext cx="6865619" cy="28191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36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54" y="855347"/>
            <a:ext cx="8297528" cy="21311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727" y="8389"/>
            <a:ext cx="7199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sklearn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tree based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회귀 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&amp;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분류 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Estimator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보스턴 주택가격 예측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439" y="722675"/>
            <a:ext cx="7276351" cy="46935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sklearn.datasets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load_boston</a:t>
            </a:r>
            <a:endParaRPr lang="en-US" altLang="ko-KR" sz="1300" b="1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sklearn.model_selection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cross_val_score</a:t>
            </a:r>
            <a:endParaRPr lang="en-US" altLang="ko-KR" sz="1300" b="1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sklearn.ensemble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RandomForestRegressor</a:t>
            </a:r>
            <a:endParaRPr lang="en-US" altLang="ko-KR" sz="1300" b="1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import pandas as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pd</a:t>
            </a:r>
            <a:endParaRPr lang="en-US" altLang="ko-KR" sz="13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import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numpy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as np</a:t>
            </a:r>
          </a:p>
          <a:p>
            <a:endParaRPr lang="en-US" altLang="ko-KR" sz="13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보스턴 데이터 세트 로드</a:t>
            </a:r>
          </a:p>
          <a:p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load_boston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</a:p>
          <a:p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bostonDF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pd.DataFrame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boston.data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columns =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boston.feature_names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endParaRPr lang="en-US" altLang="ko-KR" sz="13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bostonDF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['PRICE'] =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boston.target</a:t>
            </a:r>
            <a:endParaRPr lang="en-US" altLang="ko-KR" sz="13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bostonDF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['PRICE']</a:t>
            </a:r>
          </a:p>
          <a:p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X_data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bostonDF.drop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(['PRICE'], axis=1,inplace=False)</a:t>
            </a:r>
          </a:p>
          <a:p>
            <a:endParaRPr lang="en-US" altLang="ko-KR" sz="13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rf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RandomForestRegressor</a:t>
            </a:r>
            <a:r>
              <a:rPr lang="en-US" altLang="ko-KR" sz="13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random_state</a:t>
            </a:r>
            <a:r>
              <a:rPr lang="en-US" altLang="ko-KR" sz="13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=0, 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n_estimators</a:t>
            </a:r>
            <a:r>
              <a:rPr lang="en-US" altLang="ko-KR" sz="13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=1000)</a:t>
            </a:r>
          </a:p>
          <a:p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neg_mse_scores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endParaRPr lang="en-US" altLang="ko-KR" sz="13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= 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cross_val_score</a:t>
            </a:r>
            <a:r>
              <a:rPr lang="en-US" altLang="ko-KR" sz="13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rf</a:t>
            </a:r>
            <a:r>
              <a:rPr lang="en-US" altLang="ko-KR" sz="13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X_data</a:t>
            </a:r>
            <a:r>
              <a:rPr lang="en-US" altLang="ko-KR" sz="13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3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, scoring="</a:t>
            </a:r>
            <a:r>
              <a:rPr lang="en-US" altLang="ko-KR" sz="13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neg_mean_squared_error</a:t>
            </a:r>
            <a:r>
              <a:rPr lang="en-US" altLang="ko-KR" sz="13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", cv = 5)</a:t>
            </a:r>
          </a:p>
          <a:p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rmse_scores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=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np.sqrt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(-1 *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neg_mse_scores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avg_rmse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np.mean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rmse_scores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endParaRPr lang="en-US" altLang="ko-KR" sz="13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print(' 5 </a:t>
            </a:r>
            <a:r>
              <a:rPr lang="ko-KR" altLang="en-US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검증의 개별 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Negative MSE scores: ',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np.round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neg_mse_scores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2))</a:t>
            </a:r>
          </a:p>
          <a:p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print(' 5 </a:t>
            </a:r>
            <a:r>
              <a:rPr lang="ko-KR" altLang="en-US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검증의 개별 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RMSE scores : ', 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np.round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rmse_scores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2))</a:t>
            </a:r>
          </a:p>
          <a:p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print(' 5 </a:t>
            </a:r>
            <a:r>
              <a:rPr lang="ko-KR" altLang="en-US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검증의 평균 </a:t>
            </a:r>
            <a:r>
              <a:rPr lang="en-US" altLang="ko-KR" sz="13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RMSE : {0:.3f} '.format(</a:t>
            </a:r>
            <a:r>
              <a:rPr lang="en-US" altLang="ko-KR" sz="13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avg_rmse</a:t>
            </a:r>
            <a:r>
              <a:rPr lang="en-US" altLang="ko-KR" sz="13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))</a:t>
            </a:r>
            <a:endParaRPr lang="ko-KR" altLang="en-US" sz="13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9" y="5563598"/>
            <a:ext cx="6460090" cy="6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10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보스턴 주택가격 예측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439" y="1149702"/>
            <a:ext cx="714330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def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get_model_cv_prediction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(model,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X_data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):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 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neg_mse_scores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endParaRPr lang="en-US" altLang="ko-KR" sz="12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  </a:t>
            </a:r>
            <a:r>
              <a:rPr lang="en-US" altLang="ko-KR" sz="12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cross_val_score</a:t>
            </a:r>
            <a:r>
              <a:rPr lang="en-US" altLang="ko-KR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(model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X_data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scoring="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neg_mean_squared_error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", cv = 5)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 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rmse_scores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np.sqrt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(-1 *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neg_mse_scores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 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avg_rmse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np.mean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rmse_scores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  print</a:t>
            </a:r>
            <a:r>
              <a:rPr lang="en-US" altLang="ko-KR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('##',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model.__class__.__name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__ , ' </a:t>
            </a:r>
            <a:r>
              <a:rPr lang="en-US" altLang="ko-KR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##')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  print(' 5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검증의 평균 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RMSE : {0:.3f} '.format(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avg_rmse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))</a:t>
            </a:r>
            <a:endParaRPr lang="ko-KR" altLang="en-US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438" y="649118"/>
            <a:ext cx="8068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랜덤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포레스트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 GBM, 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XGBoost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LightGBM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Regressor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이용 예측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39" y="2886223"/>
            <a:ext cx="563167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sklearn.tree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DecisionTreeRegressor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sklearn.ensemble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GradientBoostingRegressor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xgboost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XGBRegressor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lightgbm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LGBMRegressor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dt_reg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DecisionTreeRegressor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random_state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=0,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max_depth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=4)</a:t>
            </a:r>
          </a:p>
          <a:p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rf_reg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RandomForestRegressor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random_state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=0,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n_estimators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=1000)</a:t>
            </a:r>
          </a:p>
          <a:p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gb_reg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GradientBoostingRegressor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random_state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=0,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n_estimators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=1000)</a:t>
            </a:r>
          </a:p>
          <a:p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xgb_reg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XGBRegressor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n_estimators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=1000)</a:t>
            </a:r>
          </a:p>
          <a:p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lgb_reg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LGBMRegressor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n_estimators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=1000)</a:t>
            </a:r>
          </a:p>
          <a:p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트리 기반의 회귀 모델을 반복하면서 평가 수행 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models = [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dt_reg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rf_reg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gb_reg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xgb_reg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lgb_reg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]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for model in models:  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 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get_model_cv_prediction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(model,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X_data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43" y="4207284"/>
            <a:ext cx="2613752" cy="154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64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588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보스턴 주택가격 모델 </a:t>
            </a:r>
            <a:r>
              <a:rPr lang="ko-KR" altLang="en-US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피처별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중요도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727" y="655563"/>
            <a:ext cx="76915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import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seaborn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as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sns</a:t>
            </a:r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%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matplotlib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inline</a:t>
            </a:r>
          </a:p>
          <a:p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rf_reg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RandomForestRegressor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n_estimators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=1000)</a:t>
            </a:r>
          </a:p>
          <a:p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rf_reg.fit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X_data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feature_series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pd.Series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(data=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rf_reg.</a:t>
            </a:r>
            <a:r>
              <a:rPr lang="en-US" altLang="ko-KR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feature_importances</a:t>
            </a:r>
            <a:r>
              <a:rPr lang="en-US" altLang="ko-KR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_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index=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X_data.columns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)</a:t>
            </a: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feature_series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feature_series.sort_values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(ascending=False)</a:t>
            </a: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sns.barplot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(x=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feature_series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y=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feature_series.index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070852"/>
            <a:ext cx="47053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27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5716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보스턴 주택가격 모델 생성 및 학습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439" y="780586"/>
            <a:ext cx="8212505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import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numpy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as np</a:t>
            </a:r>
          </a:p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sklearn.linear_model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LinearRegression</a:t>
            </a:r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선형 회귀와 결정 트리 기반의 </a:t>
            </a:r>
            <a:r>
              <a:rPr lang="en-US" altLang="ko-KR" sz="1400" b="1" dirty="0" err="1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Regressor</a:t>
            </a:r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생성</a:t>
            </a:r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. </a:t>
            </a:r>
            <a:r>
              <a:rPr lang="en-US" altLang="ko-KR" sz="1400" b="1" dirty="0" err="1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DecisionTreeRegressor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의 </a:t>
            </a:r>
            <a:r>
              <a:rPr lang="en-US" altLang="ko-KR" sz="1400" b="1" dirty="0" err="1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max_depth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는 각각 </a:t>
            </a:r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2, 7</a:t>
            </a: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lr_reg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LinearRegression</a:t>
            </a:r>
            <a:r>
              <a:rPr lang="en-US" altLang="ko-KR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</a:p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rf_reg2 = </a:t>
            </a:r>
            <a:r>
              <a:rPr lang="en-US" altLang="ko-KR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DecisionTreeRegressor</a:t>
            </a:r>
            <a:r>
              <a:rPr lang="en-US" altLang="ko-KR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max_depth</a:t>
            </a:r>
            <a:r>
              <a:rPr lang="en-US" altLang="ko-KR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=2)</a:t>
            </a:r>
          </a:p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rf_reg7 = </a:t>
            </a:r>
            <a:r>
              <a:rPr lang="en-US" altLang="ko-KR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DecisionTreeRegressor</a:t>
            </a:r>
            <a:r>
              <a:rPr lang="en-US" altLang="ko-KR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max_depth</a:t>
            </a:r>
            <a:r>
              <a:rPr lang="en-US" altLang="ko-KR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=7)</a:t>
            </a:r>
          </a:p>
          <a:p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실제 예측을 적용할 테스트용 데이터 셋을 </a:t>
            </a:r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4.5 ~ 8.5 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까지 </a:t>
            </a:r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100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개 데이터 셋 생성</a:t>
            </a:r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. </a:t>
            </a: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np.arange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(4.5, 8.5, 0.04).reshape(-1, 1)</a:t>
            </a:r>
          </a:p>
          <a:p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보스턴 주택가격 데이터에서 시각화를 위해 피처는 </a:t>
            </a:r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RM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만</a:t>
            </a:r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그리고 결정 데이터인 </a:t>
            </a:r>
            <a:r>
              <a:rPr lang="en-US" altLang="ko-KR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PRICE </a:t>
            </a:r>
            <a:r>
              <a:rPr lang="ko-KR" altLang="en-US" sz="14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추출</a:t>
            </a: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X_feature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bostonDF_sample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['RM'].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values.reshape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(-1,1)</a:t>
            </a: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bostonDF_sample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['PRICE'].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values.reshape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(-1,1)</a:t>
            </a:r>
          </a:p>
          <a:p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학습과 예측 수행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. </a:t>
            </a: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lr_reg.fit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X_feature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rf_reg2.fit(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X_feature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rf_reg7.fit(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X_feature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y_target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pred_lr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lr_reg.predict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pred_rf2 = rf_reg2.predict(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pred_rf7 = rf_reg7.predict(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23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903984"/>
            <a:ext cx="8154667" cy="277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2439" y="629584"/>
            <a:ext cx="6420347" cy="323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fig , (ax1, ax2, ax3)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plt.subplots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figsize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=(14,4),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ncols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=3)</a:t>
            </a:r>
          </a:p>
          <a:p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# X</a:t>
            </a:r>
            <a:r>
              <a:rPr lang="ko-KR" altLang="en-US" sz="1200" b="1" dirty="0" err="1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축값을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4.5 ~ 8.5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로 변환하며 입력했을 때</a:t>
            </a:r>
            <a:r>
              <a:rPr lang="en-US" altLang="ko-KR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선형 회귀와 결정 트리 회귀 예측 선 시각화</a:t>
            </a:r>
          </a:p>
          <a:p>
            <a:r>
              <a:rPr lang="en-US" altLang="ko-KR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선형 회귀로 학습된 모델 회귀 예측선 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ax1.set_title('</a:t>
            </a:r>
            <a:r>
              <a:rPr lang="en-US" altLang="ko-KR" sz="12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Linear Regression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')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ax1.scatter(bostonDF_sample.RM,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bostonDF_sample.PRICE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c="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darkorange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")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ax1.plot(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pred_lr,label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="linear", linewidth=2 )</a:t>
            </a:r>
          </a:p>
          <a:p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en-US" altLang="ko-KR" sz="1200" b="1" dirty="0" err="1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DecisionTreeRegressor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의 </a:t>
            </a:r>
            <a:r>
              <a:rPr lang="en-US" altLang="ko-KR" sz="1200" b="1" dirty="0" err="1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max_depth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를 </a:t>
            </a:r>
            <a:r>
              <a:rPr lang="en-US" altLang="ko-KR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2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로 했을 때 회귀 예측선 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ax2.set_title('</a:t>
            </a:r>
            <a:r>
              <a:rPr lang="en-US" altLang="ko-KR" sz="12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Decision Tree Regression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\n </a:t>
            </a:r>
            <a:r>
              <a:rPr lang="en-US" altLang="ko-KR" sz="12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max_depth</a:t>
            </a:r>
            <a:r>
              <a:rPr lang="en-US" altLang="ko-KR" sz="12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=2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')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ax2.scatter(bostonDF_sample.RM,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bostonDF_sample.PRICE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c="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darkorange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")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ax2.plot(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pred_rf2, label="max_depth:3", linewidth=2 )</a:t>
            </a:r>
          </a:p>
          <a:p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en-US" altLang="ko-KR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en-US" altLang="ko-KR" sz="1200" b="1" dirty="0" err="1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DecisionTreeRegressor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의 </a:t>
            </a:r>
            <a:r>
              <a:rPr lang="en-US" altLang="ko-KR" sz="1200" b="1" dirty="0" err="1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max_depth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를 </a:t>
            </a:r>
            <a:r>
              <a:rPr lang="en-US" altLang="ko-KR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7</a:t>
            </a:r>
            <a:r>
              <a:rPr lang="ko-KR" altLang="en-US" sz="1200" b="1" dirty="0">
                <a:solidFill>
                  <a:srgbClr val="0070C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로 했을 때 회귀 예측선 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ax3.set_title('</a:t>
            </a:r>
            <a:r>
              <a:rPr lang="en-US" altLang="ko-KR" sz="12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Decision Tree Regression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\n </a:t>
            </a:r>
            <a:r>
              <a:rPr lang="en-US" altLang="ko-KR" sz="12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max_depth</a:t>
            </a:r>
            <a:r>
              <a:rPr lang="en-US" altLang="ko-KR" sz="12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=7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')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ax3.scatter(bostonDF_sample.RM,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bostonDF_sample.PRICE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c="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darkorange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")</a:t>
            </a:r>
          </a:p>
          <a:p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ax3.plot(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pred_rf7, label="max_depth:7", linewidth=2)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0727" y="8389"/>
            <a:ext cx="4709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보스턴 주택가격 모델 시각화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59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36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00"/>
            <a:ext cx="5544311" cy="3479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658</Words>
  <Application>Microsoft Office PowerPoint</Application>
  <PresentationFormat>화면 슬라이드 쇼(4:3)</PresentationFormat>
  <Paragraphs>110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이병관</dc:creator>
  <dc:description>generated using python-pptx</dc:description>
  <cp:lastModifiedBy>이병관</cp:lastModifiedBy>
  <cp:revision>23</cp:revision>
  <dcterms:created xsi:type="dcterms:W3CDTF">2013-01-27T09:14:16Z</dcterms:created>
  <dcterms:modified xsi:type="dcterms:W3CDTF">2022-11-17T01:28:06Z</dcterms:modified>
</cp:coreProperties>
</file>